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80" r:id="rId5"/>
    <p:sldId id="259" r:id="rId6"/>
    <p:sldId id="281" r:id="rId7"/>
    <p:sldId id="258" r:id="rId8"/>
    <p:sldId id="260" r:id="rId9"/>
    <p:sldId id="268" r:id="rId10"/>
    <p:sldId id="263" r:id="rId11"/>
    <p:sldId id="267" r:id="rId12"/>
    <p:sldId id="278" r:id="rId13"/>
    <p:sldId id="284" r:id="rId14"/>
    <p:sldId id="272" r:id="rId15"/>
    <p:sldId id="271" r:id="rId16"/>
    <p:sldId id="276" r:id="rId17"/>
    <p:sldId id="265" r:id="rId18"/>
    <p:sldId id="266" r:id="rId19"/>
    <p:sldId id="269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000108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Підсумки успішності та відвідування студентів        І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півріччя 2022-2023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14049739467-1-777x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6211988" cy="351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857232"/>
          <a:ext cx="4476781" cy="51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2 М/С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3.77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90.48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59.44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14.29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406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214290"/>
            <a:ext cx="57150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2 м/с - класний керівник  </a:t>
            </a:r>
            <a:r>
              <a:rPr lang="uk-UA" dirty="0" err="1" smtClean="0"/>
              <a:t>Рощик</a:t>
            </a:r>
            <a:r>
              <a:rPr lang="uk-UA" dirty="0" smtClean="0"/>
              <a:t> В.В.</a:t>
            </a:r>
            <a:endParaRPr lang="ru-RU" dirty="0"/>
          </a:p>
        </p:txBody>
      </p:sp>
      <p:pic>
        <p:nvPicPr>
          <p:cNvPr id="5" name="Рисунок 4" descr="37749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214686"/>
            <a:ext cx="3316848" cy="227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51435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 2 ф - класний керівник</a:t>
            </a:r>
          </a:p>
          <a:p>
            <a:r>
              <a:rPr lang="uk-UA" b="1" dirty="0" smtClean="0"/>
              <a:t>                                           Паламарчук І.В.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14422"/>
          <a:ext cx="4476781" cy="51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2 ф 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3.75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85,0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60,0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30,0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немає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6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Збірка афоризмів, висловів, фраз для вчител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86058"/>
            <a:ext cx="2609851" cy="284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857232"/>
          <a:ext cx="4476781" cy="51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en-US" dirty="0" smtClean="0"/>
                        <a:t>II</a:t>
                      </a:r>
                      <a:r>
                        <a:rPr lang="uk-UA" baseline="0" dirty="0" smtClean="0"/>
                        <a:t> 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4.01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95.45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64.88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50, 0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3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8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        1</a:t>
                      </a:r>
                      <a:endParaRPr lang="ru-RU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480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214290"/>
            <a:ext cx="57150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</a:t>
            </a:r>
            <a:r>
              <a:rPr lang="en-US" dirty="0" smtClean="0"/>
              <a:t>II</a:t>
            </a:r>
            <a:r>
              <a:rPr lang="uk-UA" dirty="0" smtClean="0"/>
              <a:t>ф - класний керівник   </a:t>
            </a:r>
            <a:r>
              <a:rPr lang="uk-UA" dirty="0" err="1" smtClean="0"/>
              <a:t>Грановська</a:t>
            </a:r>
            <a:r>
              <a:rPr lang="uk-UA" dirty="0" smtClean="0"/>
              <a:t> С.О.</a:t>
            </a:r>
            <a:endParaRPr lang="ru-RU" dirty="0"/>
          </a:p>
        </p:txBody>
      </p:sp>
      <p:pic>
        <p:nvPicPr>
          <p:cNvPr id="5" name="Рисунок 4" descr="37749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214686"/>
            <a:ext cx="3316848" cy="227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51435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Група  3 ф - класний керівник</a:t>
            </a:r>
          </a:p>
          <a:p>
            <a:r>
              <a:rPr lang="uk-UA" b="1" dirty="0" smtClean="0"/>
              <a:t>                                           Базарна О.М.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14422"/>
          <a:ext cx="4476781" cy="535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3 ф 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4.19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90, 0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84.5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40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 (Дяченко)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2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270 ( 254/ </a:t>
                      </a:r>
                    </a:p>
                    <a:p>
                      <a:r>
                        <a:rPr lang="uk-UA" dirty="0" smtClean="0"/>
                        <a:t>56 неповажні)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Збірка афоризмів, висловів, фраз для вчител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86058"/>
            <a:ext cx="2609851" cy="284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55007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 </a:t>
            </a:r>
            <a:r>
              <a:rPr lang="en-US" dirty="0" smtClean="0"/>
              <a:t>I</a:t>
            </a:r>
            <a:r>
              <a:rPr lang="uk-UA" dirty="0" smtClean="0"/>
              <a:t>ф - класний керівник    </a:t>
            </a:r>
            <a:r>
              <a:rPr lang="uk-UA" dirty="0" err="1" smtClean="0"/>
              <a:t>Спаський</a:t>
            </a:r>
            <a:r>
              <a:rPr lang="uk-UA" dirty="0" smtClean="0"/>
              <a:t> С. М.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42984"/>
          <a:ext cx="4476781" cy="50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en-US" dirty="0" smtClean="0"/>
                        <a:t>I</a:t>
                      </a:r>
                      <a:r>
                        <a:rPr lang="uk-UA" baseline="0" dirty="0" smtClean="0"/>
                        <a:t> 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4,05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74,0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25.0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</a:t>
                      </a:r>
                      <a:r>
                        <a:rPr lang="uk-UA" baseline="0" dirty="0" smtClean="0"/>
                        <a:t>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86 годин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72755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429000"/>
            <a:ext cx="3814420" cy="24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55007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 3 </a:t>
            </a:r>
            <a:r>
              <a:rPr lang="uk-UA" dirty="0" err="1" smtClean="0"/>
              <a:t>мс</a:t>
            </a:r>
            <a:r>
              <a:rPr lang="uk-UA" dirty="0" smtClean="0"/>
              <a:t> - класний керівник    </a:t>
            </a:r>
            <a:r>
              <a:rPr lang="uk-UA" dirty="0" err="1" smtClean="0"/>
              <a:t>Латіна</a:t>
            </a:r>
            <a:r>
              <a:rPr lang="uk-UA" dirty="0" smtClean="0"/>
              <a:t> С. С.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42984"/>
          <a:ext cx="4476781" cy="50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uk-UA" baseline="0" dirty="0" smtClean="0"/>
                        <a:t>3мс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4.4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86,67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60.0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4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</a:t>
                      </a:r>
                      <a:r>
                        <a:rPr lang="uk-UA" baseline="0" dirty="0" smtClean="0"/>
                        <a:t>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250 годин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72755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429000"/>
            <a:ext cx="3814420" cy="24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55007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 4ф - класний керівник    </a:t>
            </a:r>
            <a:r>
              <a:rPr lang="uk-UA" dirty="0" err="1" smtClean="0"/>
              <a:t>Лисюк</a:t>
            </a:r>
            <a:r>
              <a:rPr lang="uk-UA" dirty="0" smtClean="0"/>
              <a:t> І.В..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42984"/>
          <a:ext cx="4476781" cy="50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4</a:t>
                      </a:r>
                      <a:r>
                        <a:rPr lang="uk-UA" baseline="0" dirty="0" smtClean="0"/>
                        <a:t> 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4,2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60.5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20,0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</a:t>
                      </a:r>
                      <a:r>
                        <a:rPr lang="uk-UA" baseline="0" dirty="0" smtClean="0"/>
                        <a:t>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334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72755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429000"/>
            <a:ext cx="3814420" cy="24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857232"/>
          <a:ext cx="4476781" cy="51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4 М/С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4.16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70.0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 35.7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3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</a:t>
                      </a:r>
                      <a:r>
                        <a:rPr lang="uk-UA" baseline="0" dirty="0" smtClean="0"/>
                        <a:t>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646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214290"/>
            <a:ext cx="52864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4 м/с - класний керівник  </a:t>
            </a:r>
            <a:r>
              <a:rPr lang="uk-UA" dirty="0" err="1" smtClean="0"/>
              <a:t>Гайван</a:t>
            </a:r>
            <a:r>
              <a:rPr lang="uk-UA" dirty="0" smtClean="0"/>
              <a:t> В.В.</a:t>
            </a:r>
            <a:endParaRPr lang="ru-RU" dirty="0"/>
          </a:p>
        </p:txBody>
      </p:sp>
      <p:pic>
        <p:nvPicPr>
          <p:cNvPr id="4" name="Рисунок 3" descr="st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071678"/>
            <a:ext cx="278608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857232"/>
          <a:ext cx="4476781" cy="51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ІІ</a:t>
                      </a:r>
                      <a:r>
                        <a:rPr lang="en-US" baseline="0" dirty="0" smtClean="0"/>
                        <a:t>I</a:t>
                      </a:r>
                      <a:r>
                        <a:rPr lang="uk-UA" baseline="0" dirty="0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4,09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78.24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33.30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“5”(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“4” та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3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 “4” та “5” з однією “3”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</a:t>
                      </a:r>
                      <a:r>
                        <a:rPr lang="uk-UA" baseline="0" dirty="0" smtClean="0"/>
                        <a:t>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244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285728"/>
            <a:ext cx="56436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ІІ</a:t>
            </a:r>
            <a:r>
              <a:rPr lang="en-US" dirty="0" smtClean="0"/>
              <a:t>I</a:t>
            </a:r>
            <a:r>
              <a:rPr lang="uk-UA" dirty="0" smtClean="0"/>
              <a:t> ф – класний керівник  Сосненко В.М..</a:t>
            </a:r>
            <a:endParaRPr lang="ru-RU" dirty="0"/>
          </a:p>
        </p:txBody>
      </p:sp>
      <p:pic>
        <p:nvPicPr>
          <p:cNvPr id="5" name="Рисунок 4" descr="otlich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428868"/>
            <a:ext cx="3438542" cy="336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 знаєш ти українську мову? Відповідай на питання та перевіряй свої зна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571480"/>
            <a:ext cx="657229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5852" y="928670"/>
          <a:ext cx="6715172" cy="471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142217"/>
                <a:gridCol w="2238391"/>
              </a:tblGrid>
              <a:tr h="4117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2021-2022н.р.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2022-2023н.р.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3,85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4.01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95,55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94.44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56,09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66.19</a:t>
                      </a:r>
                      <a:endParaRPr lang="ru-RU" b="1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26,52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27.26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Відмінники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13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Хорошисти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36</a:t>
                      </a:r>
                      <a:endParaRPr lang="ru-RU" b="1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Хорошисти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 з однією “3” (“6”)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13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10</a:t>
                      </a:r>
                      <a:endParaRPr lang="ru-RU" b="1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Не атестовані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 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3174" y="285728"/>
            <a:ext cx="450059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Успішність І</a:t>
            </a:r>
            <a:r>
              <a:rPr lang="en-US" dirty="0" smtClean="0"/>
              <a:t>I</a:t>
            </a:r>
            <a:r>
              <a:rPr lang="uk-UA" dirty="0" smtClean="0"/>
              <a:t> півріччя  2022-2023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71480"/>
          <a:ext cx="7929619" cy="618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330"/>
                <a:gridCol w="743407"/>
                <a:gridCol w="650234"/>
                <a:gridCol w="929505"/>
                <a:gridCol w="802447"/>
                <a:gridCol w="844271"/>
                <a:gridCol w="490576"/>
                <a:gridCol w="650481"/>
                <a:gridCol w="650481"/>
                <a:gridCol w="719944"/>
                <a:gridCol w="642943"/>
              </a:tblGrid>
              <a:tr h="583592">
                <a:tc>
                  <a:txBody>
                    <a:bodyPr/>
                    <a:lstStyle/>
                    <a:p>
                      <a:pPr algn="l"/>
                      <a:endParaRPr lang="uk-UA" sz="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Група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К-сть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студ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Серед-ній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бал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    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Успіш-</a:t>
                      </a:r>
                      <a:endParaRPr lang="uk-UA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ності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Якість</a:t>
                      </a:r>
                      <a:r>
                        <a:rPr lang="uk-UA" sz="10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знань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%</a:t>
                      </a:r>
                    </a:p>
                    <a:p>
                      <a:r>
                        <a:rPr lang="uk-UA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хорошис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та відмін.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“5”</a:t>
                      </a:r>
                      <a:endParaRPr lang="ru-RU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 “5”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“4”та”5”з 1”3”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Мають “2</a:t>
                      </a:r>
                      <a:r>
                        <a:rPr lang="uk-UA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”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Н/а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1340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1</a:t>
                      </a:r>
                      <a:r>
                        <a:rPr lang="uk-UA" sz="1400" b="1" i="1" baseline="0" dirty="0" smtClean="0"/>
                        <a:t> </a:t>
                      </a:r>
                      <a:r>
                        <a:rPr lang="uk-UA" sz="1400" b="1" i="1" baseline="0" dirty="0" err="1" smtClean="0"/>
                        <a:t>А</a:t>
                      </a:r>
                      <a:r>
                        <a:rPr lang="uk-UA" sz="1400" b="1" i="0" baseline="0" dirty="0" err="1" smtClean="0"/>
                        <a:t>ф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    </a:t>
                      </a:r>
                      <a:r>
                        <a:rPr lang="uk-UA" sz="1600" b="1" dirty="0" smtClean="0"/>
                        <a:t>16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7.38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100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66.0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12,5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_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_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-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 _</a:t>
                      </a:r>
                      <a:endParaRPr lang="ru-RU" sz="1800" dirty="0"/>
                    </a:p>
                  </a:txBody>
                  <a:tcPr/>
                </a:tc>
              </a:tr>
              <a:tr h="621907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1 Ф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16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6,93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93,3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62,67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13,33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_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   -</a:t>
                      </a:r>
                      <a:endParaRPr lang="ru-RU" sz="1100" dirty="0"/>
                    </a:p>
                  </a:txBody>
                  <a:tcPr/>
                </a:tc>
              </a:tr>
              <a:tr h="534690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І Б </a:t>
                      </a:r>
                      <a:r>
                        <a:rPr lang="uk-UA" sz="1400" b="1" i="0" dirty="0" smtClean="0"/>
                        <a:t>ф 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16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3,91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100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56,50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42,46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  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   -</a:t>
                      </a:r>
                      <a:endParaRPr lang="ru-RU" sz="1100" dirty="0"/>
                    </a:p>
                  </a:txBody>
                  <a:tcPr/>
                </a:tc>
              </a:tr>
              <a:tr h="511340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</a:t>
                      </a:r>
                      <a:r>
                        <a:rPr lang="en-US" sz="1400" b="1" i="1" baseline="0" dirty="0" smtClean="0"/>
                        <a:t>II</a:t>
                      </a:r>
                      <a:r>
                        <a:rPr lang="uk-UA" sz="1400" b="1" i="1" baseline="0" dirty="0" smtClean="0"/>
                        <a:t> </a:t>
                      </a:r>
                      <a:r>
                        <a:rPr lang="uk-UA" sz="1400" b="1" i="0" baseline="0" dirty="0" smtClean="0"/>
                        <a:t>ф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22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95.45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64.88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50.0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  -</a:t>
                      </a:r>
                      <a:endParaRPr lang="ru-RU" sz="1100" dirty="0"/>
                    </a:p>
                  </a:txBody>
                  <a:tcPr/>
                </a:tc>
              </a:tr>
              <a:tr h="511340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 2</a:t>
                      </a:r>
                      <a:r>
                        <a:rPr lang="uk-UA" sz="1400" b="1" i="1" baseline="0" dirty="0" smtClean="0"/>
                        <a:t> Ф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20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3.5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83.3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45.0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  -</a:t>
                      </a:r>
                      <a:endParaRPr lang="ru-RU" sz="1800" dirty="0"/>
                    </a:p>
                  </a:txBody>
                  <a:tcPr/>
                </a:tc>
              </a:tr>
              <a:tr h="511340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ІІІ</a:t>
                      </a:r>
                      <a:r>
                        <a:rPr lang="uk-UA" sz="1400" b="1" i="1" baseline="0" dirty="0" smtClean="0"/>
                        <a:t>Ф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23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4,09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78,24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33,30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_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 _</a:t>
                      </a:r>
                      <a:endParaRPr lang="ru-RU" sz="1800" dirty="0"/>
                    </a:p>
                  </a:txBody>
                  <a:tcPr/>
                </a:tc>
              </a:tr>
              <a:tr h="668363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3 </a:t>
                      </a:r>
                      <a:r>
                        <a:rPr lang="uk-UA" sz="1400" b="1" i="0" dirty="0" smtClean="0"/>
                        <a:t>ф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10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3,84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100</a:t>
                      </a:r>
                      <a:r>
                        <a:rPr lang="uk-UA" sz="800" dirty="0" smtClean="0"/>
                        <a:t> </a:t>
                      </a:r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57,3</a:t>
                      </a:r>
                      <a:r>
                        <a:rPr lang="uk-UA" sz="400" dirty="0" smtClean="0"/>
                        <a:t>00</a:t>
                      </a:r>
                    </a:p>
                    <a:p>
                      <a:endParaRPr lang="ru-RU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30.40</a:t>
                      </a:r>
                      <a:endParaRPr lang="uk-UA" sz="800" dirty="0" smtClean="0"/>
                    </a:p>
                    <a:p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 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 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  -</a:t>
                      </a:r>
                      <a:endParaRPr lang="ru-RU" sz="1100" dirty="0" smtClean="0"/>
                    </a:p>
                    <a:p>
                      <a:r>
                        <a:rPr lang="uk-UA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   -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621907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4 </a:t>
                      </a:r>
                      <a:r>
                        <a:rPr lang="uk-UA" sz="1400" b="1" i="0" dirty="0" smtClean="0"/>
                        <a:t>ф</a:t>
                      </a:r>
                      <a:endParaRPr lang="ru-RU" sz="1400" b="1" i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 15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4.2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100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60.5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20.0.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 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 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  -</a:t>
                      </a:r>
                      <a:endParaRPr lang="ru-RU" sz="1100" dirty="0" smtClean="0"/>
                    </a:p>
                  </a:txBody>
                  <a:tcPr/>
                </a:tc>
              </a:tr>
              <a:tr h="521508">
                <a:tc rowSpan="2">
                  <a:txBody>
                    <a:bodyPr/>
                    <a:lstStyle/>
                    <a:p>
                      <a:r>
                        <a:rPr lang="uk-UA" sz="1000" b="1" dirty="0" smtClean="0"/>
                        <a:t>2023р.</a:t>
                      </a:r>
                      <a:r>
                        <a:rPr lang="uk-UA" sz="1000" b="1" baseline="0" dirty="0" smtClean="0"/>
                        <a:t> </a:t>
                      </a:r>
                      <a:endParaRPr lang="uk-UA" sz="900" b="1" baseline="0" dirty="0" smtClean="0"/>
                    </a:p>
                    <a:p>
                      <a:r>
                        <a:rPr lang="uk-UA" sz="900" b="1" baseline="0" dirty="0" smtClean="0"/>
                        <a:t>Лікувальна </a:t>
                      </a:r>
                      <a:r>
                        <a:rPr lang="uk-UA" sz="900" b="1" baseline="0" dirty="0" err="1" smtClean="0"/>
                        <a:t>справа-</a:t>
                      </a:r>
                      <a:endParaRPr lang="uk-UA" sz="900" b="1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138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3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142852"/>
            <a:ext cx="735811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Підсумки успішності І1 семестру  2022-2023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н.р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Лікувальна справа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142984"/>
          <a:ext cx="8072495" cy="40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06"/>
                <a:gridCol w="743407"/>
                <a:gridCol w="650234"/>
                <a:gridCol w="929505"/>
                <a:gridCol w="802447"/>
                <a:gridCol w="844271"/>
                <a:gridCol w="490576"/>
                <a:gridCol w="650481"/>
                <a:gridCol w="650481"/>
                <a:gridCol w="719944"/>
                <a:gridCol w="642943"/>
              </a:tblGrid>
              <a:tr h="600646">
                <a:tc>
                  <a:txBody>
                    <a:bodyPr/>
                    <a:lstStyle/>
                    <a:p>
                      <a:pPr algn="l"/>
                      <a:endParaRPr lang="uk-UA" sz="6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Група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К-сть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студ</a:t>
                      </a:r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Серед-ній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бал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    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Успіш-</a:t>
                      </a:r>
                      <a:endParaRPr lang="uk-UA" sz="105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05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ності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Якість</a:t>
                      </a:r>
                      <a:r>
                        <a:rPr lang="uk-UA" sz="105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знань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</a:t>
                      </a:r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 %</a:t>
                      </a:r>
                    </a:p>
                    <a:p>
                      <a:r>
                        <a:rPr lang="uk-UA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хорошис</a:t>
                      </a:r>
                      <a:r>
                        <a:rPr lang="uk-UA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та відмін.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uk-UA" sz="8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Відмінни</a:t>
                      </a:r>
                      <a:endParaRPr lang="uk-UA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uk-UA" sz="8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ки</a:t>
                      </a:r>
                      <a:endParaRPr lang="ru-RU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Хорошисти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З однією</a:t>
                      </a:r>
                    </a:p>
                    <a:p>
                      <a:r>
                        <a:rPr lang="uk-UA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“3”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Мають “2</a:t>
                      </a:r>
                      <a:r>
                        <a:rPr lang="uk-UA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”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Н/а</a:t>
                      </a:r>
                      <a:endParaRPr lang="ru-RU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6282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1</a:t>
                      </a:r>
                      <a:r>
                        <a:rPr lang="uk-UA" sz="1400" b="1" i="1" baseline="0" dirty="0" smtClean="0"/>
                        <a:t> М/С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/>
                        <a:t>    </a:t>
                      </a:r>
                      <a:r>
                        <a:rPr lang="uk-UA" sz="1600" b="1" dirty="0" smtClean="0"/>
                        <a:t>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7.36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82.35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64.71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    _</a:t>
                      </a:r>
                      <a:endParaRPr lang="ru-RU" sz="1100" dirty="0"/>
                    </a:p>
                  </a:txBody>
                  <a:tcPr/>
                </a:tc>
              </a:tr>
              <a:tr h="526282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 2</a:t>
                      </a:r>
                      <a:r>
                        <a:rPr lang="uk-UA" sz="1400" b="1" i="1" baseline="0" dirty="0" smtClean="0"/>
                        <a:t> М/С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21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3,83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95.24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59.44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1)</a:t>
                      </a:r>
                      <a:endParaRPr lang="ru-RU" dirty="0"/>
                    </a:p>
                  </a:txBody>
                  <a:tcPr/>
                </a:tc>
              </a:tr>
              <a:tr h="687894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3 М/С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10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100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86,67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60.0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   -</a:t>
                      </a:r>
                      <a:endParaRPr lang="ru-RU" sz="1800" dirty="0" smtClean="0"/>
                    </a:p>
                    <a:p>
                      <a:r>
                        <a:rPr lang="uk-UA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    -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550315">
                <a:tc>
                  <a:txBody>
                    <a:bodyPr/>
                    <a:lstStyle/>
                    <a:p>
                      <a:r>
                        <a:rPr lang="uk-UA" sz="1400" b="1" i="1" dirty="0" smtClean="0"/>
                        <a:t> 4 М/С</a:t>
                      </a:r>
                      <a:endParaRPr lang="ru-RU" sz="1400" b="1" i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     14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4.16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100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70.0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35.7.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   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aseline="0" dirty="0" smtClean="0"/>
                        <a:t>  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   -</a:t>
                      </a:r>
                      <a:endParaRPr lang="ru-RU" sz="1800" dirty="0" smtClean="0"/>
                    </a:p>
                  </a:txBody>
                  <a:tcPr/>
                </a:tc>
              </a:tr>
              <a:tr h="536747">
                <a:tc rowSpan="2">
                  <a:txBody>
                    <a:bodyPr/>
                    <a:lstStyle/>
                    <a:p>
                      <a:r>
                        <a:rPr lang="uk-UA" sz="1000" b="1" dirty="0" smtClean="0"/>
                        <a:t>2023р.</a:t>
                      </a:r>
                      <a:r>
                        <a:rPr lang="uk-UA" sz="1000" b="1" baseline="0" dirty="0" smtClean="0"/>
                        <a:t> </a:t>
                      </a:r>
                      <a:endParaRPr lang="uk-UA" sz="900" b="1" baseline="0" dirty="0" smtClean="0"/>
                    </a:p>
                    <a:p>
                      <a:r>
                        <a:rPr lang="uk-UA" sz="900" b="1" baseline="0" smtClean="0"/>
                        <a:t>Сестрин-</a:t>
                      </a:r>
                      <a:endParaRPr lang="uk-UA" sz="900" b="1" baseline="0" dirty="0" smtClean="0"/>
                    </a:p>
                    <a:p>
                      <a:r>
                        <a:rPr lang="uk-UA" sz="900" b="1" baseline="0" dirty="0" err="1" smtClean="0"/>
                        <a:t>ська</a:t>
                      </a:r>
                      <a:r>
                        <a:rPr lang="uk-UA" sz="900" b="1" baseline="0" dirty="0" smtClean="0"/>
                        <a:t>  справа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62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4.19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94.4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31.25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1)</a:t>
                      </a:r>
                      <a:endParaRPr lang="ru-RU" dirty="0"/>
                    </a:p>
                  </a:txBody>
                  <a:tcPr/>
                </a:tc>
              </a:tr>
              <a:tr h="5623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142852"/>
            <a:ext cx="728667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Підсумки успішності І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семестру  2022-2023 </a:t>
            </a:r>
            <a:r>
              <a:rPr lang="uk-U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н.р</a:t>
            </a:r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Сестринська справа  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1500174"/>
          <a:ext cx="6143668" cy="396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7"/>
                <a:gridCol w="1547347"/>
                <a:gridCol w="1524487"/>
                <a:gridCol w="1535917"/>
              </a:tblGrid>
              <a:tr h="1091332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Всього</a:t>
                      </a:r>
                    </a:p>
                    <a:p>
                      <a:pPr algn="ctr"/>
                      <a:r>
                        <a:rPr lang="uk-UA" dirty="0" smtClean="0"/>
                        <a:t>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Поважні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 поважні</a:t>
                      </a:r>
                      <a:endParaRPr lang="ru-RU" dirty="0"/>
                    </a:p>
                  </a:txBody>
                  <a:tcPr/>
                </a:tc>
              </a:tr>
              <a:tr h="634838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1мс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582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582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743205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      2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dirty="0" err="1" smtClean="0"/>
                        <a:t>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72911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3 </a:t>
                      </a:r>
                      <a:r>
                        <a:rPr lang="uk-UA" sz="2000" dirty="0" err="1" smtClean="0"/>
                        <a:t>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50520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4 </a:t>
                      </a:r>
                      <a:r>
                        <a:rPr lang="uk-UA" sz="2000" dirty="0" err="1" smtClean="0"/>
                        <a:t>мс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646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646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472911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Всього: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1884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1884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0"/>
            <a:ext cx="700092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Пропуски занять </a:t>
            </a: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І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півріччя   2022-2023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н.р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3" y="1116682"/>
          <a:ext cx="6215104" cy="504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776"/>
                <a:gridCol w="1565339"/>
                <a:gridCol w="1542213"/>
                <a:gridCol w="1553776"/>
              </a:tblGrid>
              <a:tr h="834320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Група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Всього</a:t>
                      </a:r>
                    </a:p>
                    <a:p>
                      <a:pPr algn="ctr"/>
                      <a:r>
                        <a:rPr lang="uk-UA" dirty="0" smtClean="0"/>
                        <a:t>годин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  Поважні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 поважні</a:t>
                      </a:r>
                      <a:endParaRPr lang="ru-RU" dirty="0"/>
                    </a:p>
                  </a:txBody>
                  <a:tcPr/>
                </a:tc>
              </a:tr>
              <a:tr h="485332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1Аф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586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586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68178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1ф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86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      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681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I</a:t>
                      </a:r>
                      <a:r>
                        <a:rPr lang="uk-UA" sz="2000" dirty="0" smtClean="0"/>
                        <a:t>Б 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      </a:t>
                      </a:r>
                      <a:r>
                        <a:rPr lang="uk-UA" dirty="0" smtClean="0"/>
                        <a:t>956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956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568178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      2 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355912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en-US" dirty="0" smtClean="0"/>
                        <a:t>II</a:t>
                      </a:r>
                      <a:r>
                        <a:rPr lang="uk-UA" dirty="0" smtClean="0"/>
                        <a:t> 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355912">
                <a:tc>
                  <a:txBody>
                    <a:bodyPr/>
                    <a:lstStyle/>
                    <a:p>
                      <a:r>
                        <a:rPr lang="uk-UA" dirty="0" smtClean="0"/>
                        <a:t>      3ф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214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56</a:t>
                      </a:r>
                      <a:endParaRPr lang="ru-RU" dirty="0"/>
                    </a:p>
                  </a:txBody>
                  <a:tcPr/>
                </a:tc>
              </a:tr>
              <a:tr h="361539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uk-UA" sz="2000" dirty="0" smtClean="0"/>
                        <a:t>4 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334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334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-</a:t>
                      </a:r>
                      <a:endParaRPr lang="ru-RU" dirty="0"/>
                    </a:p>
                  </a:txBody>
                  <a:tcPr/>
                </a:tc>
              </a:tr>
              <a:tr h="420871">
                <a:tc>
                  <a:txBody>
                    <a:bodyPr/>
                    <a:lstStyle/>
                    <a:p>
                      <a:r>
                        <a:rPr lang="uk-UA" dirty="0" smtClean="0"/>
                        <a:t>      </a:t>
                      </a:r>
                      <a:r>
                        <a:rPr lang="en-US" sz="2000" dirty="0" smtClean="0"/>
                        <a:t>III</a:t>
                      </a:r>
                      <a:r>
                        <a:rPr lang="uk-UA" sz="2000" baseline="0" dirty="0" smtClean="0"/>
                        <a:t> 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640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640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-</a:t>
                      </a:r>
                      <a:endParaRPr lang="ru-RU" dirty="0"/>
                    </a:p>
                  </a:txBody>
                  <a:tcPr/>
                </a:tc>
              </a:tr>
              <a:tr h="36153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Всього: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3362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3306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0"/>
            <a:ext cx="700092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Пропуски занять </a:t>
            </a:r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І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півріччя   2022-2023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н.р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70"/>
          <a:ext cx="4572955" cy="497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 М/С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7.15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82.35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64.71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17.65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“10”- “7”(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3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“10” та “7” з</a:t>
                      </a:r>
                      <a:r>
                        <a:rPr lang="uk-UA" baseline="0" dirty="0" smtClean="0"/>
                        <a:t> однією “6”</a:t>
                      </a:r>
                    </a:p>
                    <a:p>
                      <a:r>
                        <a:rPr lang="uk-UA" baseline="0" dirty="0" smtClean="0"/>
                        <a:t>та однією “5”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2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Відмінники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3(</a:t>
                      </a:r>
                      <a:r>
                        <a:rPr lang="uk-UA" sz="1200" dirty="0" err="1" smtClean="0"/>
                        <a:t>Панчук</a:t>
                      </a:r>
                      <a:r>
                        <a:rPr lang="uk-UA" sz="1200" baseline="0" dirty="0" smtClean="0"/>
                        <a:t> А.</a:t>
                      </a:r>
                      <a:r>
                        <a:rPr lang="uk-UA" baseline="0" dirty="0" smtClean="0"/>
                        <a:t>,</a:t>
                      </a:r>
                      <a:r>
                        <a:rPr lang="uk-UA" sz="1200" baseline="0" dirty="0" err="1" smtClean="0"/>
                        <a:t>Вігерт</a:t>
                      </a:r>
                      <a:r>
                        <a:rPr lang="uk-UA" sz="1200" baseline="0" dirty="0" smtClean="0"/>
                        <a:t> В.,</a:t>
                      </a:r>
                    </a:p>
                    <a:p>
                      <a:r>
                        <a:rPr lang="uk-UA" sz="1200" baseline="0" dirty="0" smtClean="0"/>
                        <a:t>                   Золотарьова Д.)</a:t>
                      </a:r>
                      <a:endParaRPr lang="ru-RU" sz="1200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580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428604"/>
            <a:ext cx="585791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1 М/С - класний керівник  Тимошенко Н.В.</a:t>
            </a:r>
            <a:endParaRPr lang="ru-RU" dirty="0"/>
          </a:p>
        </p:txBody>
      </p:sp>
      <p:pic>
        <p:nvPicPr>
          <p:cNvPr id="4" name="Рисунок 3" descr="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714620"/>
            <a:ext cx="3629906" cy="2720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857232"/>
          <a:ext cx="4572955" cy="460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1 АФ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7.38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66,0 </a:t>
                      </a:r>
                      <a:endParaRPr lang="ru-RU" dirty="0"/>
                    </a:p>
                  </a:txBody>
                  <a:tcPr/>
                </a:tc>
              </a:tr>
              <a:tr h="75657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12.5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“10”- “7”(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немає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“10” та “7” з</a:t>
                      </a:r>
                      <a:r>
                        <a:rPr lang="uk-UA" baseline="0" dirty="0" smtClean="0"/>
                        <a:t> однією “6”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2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Відмінники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немає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586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285728"/>
            <a:ext cx="51435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1 </a:t>
            </a:r>
            <a:r>
              <a:rPr lang="uk-UA" dirty="0" err="1" smtClean="0"/>
              <a:t>Аф</a:t>
            </a:r>
            <a:r>
              <a:rPr lang="uk-UA" dirty="0" smtClean="0"/>
              <a:t> - класний керівник</a:t>
            </a:r>
          </a:p>
          <a:p>
            <a:r>
              <a:rPr lang="uk-UA" dirty="0" smtClean="0"/>
              <a:t>                                           </a:t>
            </a:r>
            <a:r>
              <a:rPr lang="uk-UA" dirty="0" err="1" smtClean="0"/>
              <a:t>Малахова</a:t>
            </a:r>
            <a:r>
              <a:rPr lang="uk-UA" dirty="0" smtClean="0"/>
              <a:t> І.В..</a:t>
            </a:r>
            <a:endParaRPr lang="ru-RU" dirty="0"/>
          </a:p>
        </p:txBody>
      </p:sp>
      <p:pic>
        <p:nvPicPr>
          <p:cNvPr id="5" name="Рисунок 4" descr="img-KVBo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3116"/>
            <a:ext cx="3499764" cy="280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51435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Група 1Бф - класний керівник</a:t>
            </a:r>
          </a:p>
          <a:p>
            <a:r>
              <a:rPr lang="uk-UA" dirty="0" smtClean="0"/>
              <a:t>                                          </a:t>
            </a:r>
            <a:r>
              <a:rPr lang="uk-UA" dirty="0" err="1" smtClean="0"/>
              <a:t>Гуденко</a:t>
            </a:r>
            <a:r>
              <a:rPr lang="uk-UA" dirty="0" smtClean="0"/>
              <a:t> О.В.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285860"/>
          <a:ext cx="4572955" cy="456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64"/>
                <a:gridCol w="2238391"/>
              </a:tblGrid>
              <a:tr h="12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1</a:t>
                      </a:r>
                      <a:r>
                        <a:rPr lang="uk-UA" baseline="0" dirty="0" smtClean="0"/>
                        <a:t> Б</a:t>
                      </a:r>
                      <a:r>
                        <a:rPr lang="uk-UA" dirty="0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Середній бал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7.07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%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успішності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100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знань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71.0</a:t>
                      </a:r>
                      <a:endParaRPr lang="ru-RU" dirty="0"/>
                    </a:p>
                  </a:txBody>
                  <a:tcPr/>
                </a:tc>
              </a:tr>
              <a:tr h="710620"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r>
                        <a:rPr lang="uk-UA" baseline="0" dirty="0" smtClean="0"/>
                        <a:t> хорошистів та відмінників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6.25%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“10”- “7”(</a:t>
                      </a:r>
                      <a:r>
                        <a:rPr lang="uk-UA" dirty="0" err="1" smtClean="0"/>
                        <a:t>студ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           -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На “10” та “7” з</a:t>
                      </a:r>
                      <a:r>
                        <a:rPr lang="uk-UA" baseline="0" dirty="0" smtClean="0"/>
                        <a:t> однією “6”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1 (</a:t>
                      </a:r>
                      <a:r>
                        <a:rPr lang="uk-UA" dirty="0" err="1" smtClean="0"/>
                        <a:t>Худенко</a:t>
                      </a:r>
                      <a:r>
                        <a:rPr lang="uk-UA" dirty="0" smtClean="0"/>
                        <a:t> С.)</a:t>
                      </a:r>
                      <a:endParaRPr lang="ru-RU" dirty="0"/>
                    </a:p>
                  </a:txBody>
                  <a:tcPr/>
                </a:tc>
              </a:tr>
              <a:tr h="376974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Відмінники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1 (Щербина Я.)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Невстигаючі (</a:t>
                      </a:r>
                      <a:r>
                        <a:rPr lang="uk-UA" sz="1600" dirty="0" err="1" smtClean="0"/>
                        <a:t>студ</a:t>
                      </a:r>
                      <a:r>
                        <a:rPr lang="uk-UA" sz="160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1 (Поправка Д.)</a:t>
                      </a:r>
                      <a:endParaRPr lang="ru-RU" dirty="0"/>
                    </a:p>
                  </a:txBody>
                  <a:tcPr/>
                </a:tc>
              </a:tr>
              <a:tr h="411708">
                <a:tc>
                  <a:txBody>
                    <a:bodyPr/>
                    <a:lstStyle/>
                    <a:p>
                      <a:r>
                        <a:rPr lang="uk-UA" dirty="0" smtClean="0"/>
                        <a:t>Пропуски занять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956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БІБЛІОШОПІНГ: Афоризми про книгу, чита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32" y="2795582"/>
            <a:ext cx="2990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783</TotalTime>
  <Words>1545</Words>
  <PresentationFormat>Экран (4:3)</PresentationFormat>
  <Paragraphs>554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методисты</dc:creator>
  <cp:lastModifiedBy>методисты</cp:lastModifiedBy>
  <cp:revision>365</cp:revision>
  <dcterms:created xsi:type="dcterms:W3CDTF">2020-01-23T08:54:39Z</dcterms:created>
  <dcterms:modified xsi:type="dcterms:W3CDTF">2023-07-04T06:31:13Z</dcterms:modified>
</cp:coreProperties>
</file>